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6" r:id="rId2"/>
  </p:sldMasterIdLst>
  <p:notesMasterIdLst>
    <p:notesMasterId r:id="rId33"/>
  </p:notesMasterIdLst>
  <p:sldIdLst>
    <p:sldId id="289" r:id="rId3"/>
    <p:sldId id="291" r:id="rId4"/>
    <p:sldId id="256" r:id="rId5"/>
    <p:sldId id="294" r:id="rId6"/>
    <p:sldId id="295" r:id="rId7"/>
    <p:sldId id="293" r:id="rId8"/>
    <p:sldId id="266" r:id="rId9"/>
    <p:sldId id="271" r:id="rId10"/>
    <p:sldId id="261" r:id="rId11"/>
    <p:sldId id="262" r:id="rId12"/>
    <p:sldId id="263" r:id="rId13"/>
    <p:sldId id="264" r:id="rId14"/>
    <p:sldId id="259" r:id="rId15"/>
    <p:sldId id="260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5" r:id="rId24"/>
    <p:sldId id="303" r:id="rId25"/>
    <p:sldId id="270" r:id="rId26"/>
    <p:sldId id="274" r:id="rId27"/>
    <p:sldId id="305" r:id="rId28"/>
    <p:sldId id="272" r:id="rId29"/>
    <p:sldId id="306" r:id="rId30"/>
    <p:sldId id="307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3" autoAdjust="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CFF9-4C5A-484A-9A0F-010E9C36E873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A32-E583-4997-821A-083C6174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5%D0%B2%D1%80%D0%B5%D0%B9%D1%81%D0%BA%D0%B8%D0%B5_%D0%BF%D1%80%D0%B0%D0%B7%D0%B4%D0%BD%D0%B8%D0%BA%D0%B8" TargetMode="External"/><Relationship Id="rId13" Type="http://schemas.openxmlformats.org/officeDocument/2006/relationships/hyperlink" Target="https://ru.wikipedia.org/w/index.php?title=%D0%98%D1%83%D0%B4%D0%B5%D0%B9%D1%81%D0%BA%D0%B0%D1%8F_%D1%8D%D1%80%D0%B0&amp;action=edit&amp;redlink=1" TargetMode="External"/><Relationship Id="rId18" Type="http://schemas.openxmlformats.org/officeDocument/2006/relationships/hyperlink" Target="https://ru.wikipedia.org/wiki/%D0%9D%D0%BE%D0%B2%D0%BE%D0%BB%D1%83%D0%BD%D0%B8%D0%B5" TargetMode="External"/><Relationship Id="rId3" Type="http://schemas.openxmlformats.org/officeDocument/2006/relationships/hyperlink" Target="https://ru.wikipedia.org/wiki/%D0%98%D0%B2%D1%80%D0%B8%D1%82" TargetMode="External"/><Relationship Id="rId21" Type="http://schemas.openxmlformats.org/officeDocument/2006/relationships/hyperlink" Target="https://ru.wikipedia.org/wiki/%D0%9F%D0%BE%D0%BB%D0%BD%D0%BE%D0%BB%D1%83%D0%BD%D0%B8%D0%B5" TargetMode="External"/><Relationship Id="rId7" Type="http://schemas.openxmlformats.org/officeDocument/2006/relationships/hyperlink" Target="https://ru.wikipedia.org/wiki/%D0%93%D1%80%D0%B8%D0%B3%D0%BE%D1%80%D0%B8%D0%B0%D0%BD%D1%81%D0%BA%D0%B8%D0%B9_%D0%BA%D0%B0%D0%BB%D0%B5%D0%BD%D0%B4%D0%B0%D1%80%D1%8C" TargetMode="External"/><Relationship Id="rId12" Type="http://schemas.openxmlformats.org/officeDocument/2006/relationships/hyperlink" Target="https://ru.wikipedia.org/wiki/359_%D0%B3%D0%BE%D0%B4" TargetMode="External"/><Relationship Id="rId17" Type="http://schemas.openxmlformats.org/officeDocument/2006/relationships/hyperlink" Target="https://ru.wikipedia.org/wiki/%D0%A4%D0%B0%D0%B7%D1%8B_%D0%BB%D1%83%D0%BD%D1%8B" TargetMode="External"/><Relationship Id="rId2" Type="http://schemas.openxmlformats.org/officeDocument/2006/relationships/slide" Target="../slides/slide28.xml"/><Relationship Id="rId16" Type="http://schemas.openxmlformats.org/officeDocument/2006/relationships/hyperlink" Target="https://ru.wikipedia.org/wiki/%D0%9B%D1%83%D0%BD%D0%BD%D0%BE-%D1%81%D0%BE%D0%BB%D0%BD%D0%B5%D1%87%D0%BD%D1%8B%D0%B9_%D0%BA%D0%B0%D0%BB%D0%B5%D0%BD%D0%B4%D0%B0%D1%80%D1%8C" TargetMode="External"/><Relationship Id="rId20" Type="http://schemas.openxmlformats.org/officeDocument/2006/relationships/hyperlink" Target="https://ru.wikipedia.org/wiki/%D0%9F%D0%B5%D1%81%D0%B0%D1%85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8%D0%B7%D1%80%D0%B0%D0%B8%D0%BB%D1%8C" TargetMode="External"/><Relationship Id="rId11" Type="http://schemas.openxmlformats.org/officeDocument/2006/relationships/hyperlink" Target="https://ru.wikipedia.org/w/index.php?title=%D0%93%D0%B8%D0%BB%D0%B5%D0%BB%D1%8C_%D0%92%D1%82%D0%BE%D1%80%D0%BE%D0%B9&amp;action=edit&amp;redlink=1" TargetMode="External"/><Relationship Id="rId5" Type="http://schemas.openxmlformats.org/officeDocument/2006/relationships/hyperlink" Target="https://ru.wikipedia.org/wiki/%D0%95%D0%B2%D1%80%D0%B5%D0%B8" TargetMode="External"/><Relationship Id="rId15" Type="http://schemas.openxmlformats.org/officeDocument/2006/relationships/hyperlink" Target="https://ru.wikipedia.org/wiki/3761_%D0%B3%D0%BE%D0%B4_%D0%B4%D0%BE_%D0%BD._%D1%8D." TargetMode="External"/><Relationship Id="rId10" Type="http://schemas.openxmlformats.org/officeDocument/2006/relationships/hyperlink" Target="https://ru.wikipedia.org/wiki/%D0%A4%D0%B0%D0%B7%D1%8B_%D0%9B%D1%83%D0%BD%D1%8B" TargetMode="External"/><Relationship Id="rId19" Type="http://schemas.openxmlformats.org/officeDocument/2006/relationships/hyperlink" Target="https://ru.wikipedia.org/wiki/%D0%95%D0%B2%D1%80%D0%B5%D0%B9%D1%81%D0%BA%D0%B8%D0%B9_%D0%9D%D0%BE%D0%B2%D1%8B%D0%B9_%D0%B3%D0%BE%D0%B4" TargetMode="External"/><Relationship Id="rId4" Type="http://schemas.openxmlformats.org/officeDocument/2006/relationships/hyperlink" Target="https://ru.wikipedia.org/wiki/%D0%9A%D0%B0%D0%BB%D0%B5%D0%BD%D0%B4%D0%B0%D1%80%D1%8C" TargetMode="External"/><Relationship Id="rId9" Type="http://schemas.openxmlformats.org/officeDocument/2006/relationships/hyperlink" Target="https://ru.wikipedia.org/wiki/%D0%A2%D0%BE%D1%80%D0%B0" TargetMode="External"/><Relationship Id="rId14" Type="http://schemas.openxmlformats.org/officeDocument/2006/relationships/hyperlink" Target="https://ru.wikipedia.org/wiki/%D0%94%D0%B0%D1%82%D1%8B_%D1%81%D0%BE%D1%82%D0%B2%D0%BE%D1%80%D0%B5%D0%BD%D0%B8%D1%8F_%D0%BC%D0%B8%D1%80%D0%B0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Господь, Бог твой, Который вывел тебя из земли Египетской, из дома рабства; да не будет у тебя других богов пред лицом Моим.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делай себе кумира и никакого изображения того, что на небе вверху, и что на земле внизу, и что в воде ниже земли; не поклоняйся им и не служи им, ибо Я Господь, Бог твой, Бог ревнитель, наказывающий детей за вину отцов до третьего и четвёртого рода, ненавидящих Меня, и творящий милость до тысячи родов любящим Меня и соблюдающим заповеди Мои.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произноси имени Господа, Бога твоего, напрасно, ибо Господь не оставит без наказания того, кто произносит имя Его напрасно.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 день субботний, чтобы святить его; шесть дней работай и делай в них всякие дела твои, а день седьмой — суббота Господу, Богу твоему: не делай в оный никакого дела ни ты, ни сын твой, ни дочь твоя, ни раб твой, ни рабыня твоя, ни [вол твой, ни осёл твой, ни всякий] скот твой, ни пришелец, который в жилищах твоих; ибо в шесть дней создал Господь небо и землю, море и всё, что в них, а в день седьмой почил; посему благословил Господь день субботний и освятил его.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Почитай отца твоего и мать твою, чтобы тебе было хорошо и чтобы продлились дни твои на земле, которую Господь, Бог твой, даёт тебе.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убивай.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прелюбодействуй.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кради.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произноси ложного свидетельства на ближнего твоего.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желай дома ближнего твоего; не желай жены ближнего твоего, ни поля его, ни раба его, ни рабыни его, ни вола его, ни осла его, ни всякого скота его, ничего, что у ближнего твоего.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DA32-E583-4997-821A-083C617487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7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Еврейский календарь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Иврит"/>
              </a:rPr>
              <a:t>ивр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Иврит"/>
              </a:rPr>
              <a:t>.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‏</a:t>
            </a:r>
            <a:r>
              <a:rPr lang="he-IL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הלוח העברי‏‎, </a:t>
            </a:r>
            <a:r>
              <a:rPr lang="ru-RU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халуах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ха-</a:t>
            </a:r>
            <a:r>
              <a:rPr lang="ru-RU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иври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 — ежегодный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Календарь"/>
              </a:rPr>
              <a:t>календарь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Евреи"/>
              </a:rPr>
              <a:t>евреев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официальный календарь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Израиль"/>
              </a:rPr>
              <a:t>Израиле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(наряду с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Григорианский календарь"/>
              </a:rPr>
              <a:t>григорианским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). По этому календарю празднуют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Еврейские праздники"/>
              </a:rPr>
              <a:t>еврейские праздники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читают соответствующие части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Тора"/>
              </a:rPr>
              <a:t>Торы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в синагогах, отмечают дни рождения и дни памяти умерших родственников, проставляют даты на официальных и коммерческих документах. Современное использование математики в подсчёте еврейских дат вместо наблюдения за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Фазы Луны"/>
              </a:rPr>
              <a:t>фазами Луны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было утверждено постановлением </a:t>
            </a:r>
            <a:r>
              <a:rPr lang="ru-RU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11" tooltip="Гилель Второй (страница отсутствует)"/>
              </a:rPr>
              <a:t>Гилеля</a:t>
            </a:r>
            <a:r>
              <a:rPr lang="ru-RU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11" tooltip="Гилель Второй (страница отсутствует)"/>
              </a:rPr>
              <a:t> Второго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359 год"/>
              </a:rPr>
              <a:t>359 году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13" tooltip="Иудейская эра (страница отсутствует)"/>
              </a:rPr>
              <a:t>Иудейская эра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Даты сотворения мира"/>
              </a:rPr>
              <a:t>начинается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6/7 октября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3761 год до н. э."/>
              </a:rPr>
              <a:t>3761 года до н. э.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Календарь является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Лунно-солнечный календарь"/>
              </a:rPr>
              <a:t>лунно-солнечным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благодаря этому каждая календарная дата всегда приходится не только на один и тот же сезон года, но и на одну и ту же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 tooltip="Фазы луны"/>
              </a:rPr>
              <a:t>фазу луны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Месяцы начинаются только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 tooltip="Новолуние"/>
              </a:rPr>
              <a:t>новолуние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как 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 tooltip="Еврейский Новый год"/>
              </a:rPr>
              <a:t>Еврейский Новый год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Песах"/>
              </a:rPr>
              <a:t>Песах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 всегда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Полнолуние"/>
              </a:rPr>
              <a:t>полнолуние</a:t>
            </a:r>
            <a:r>
              <a:rPr lang="ru-RU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в начале весны.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DA32-E583-4997-821A-083C6174873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0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957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Пророки в Пятикнижии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Ной,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Валаам,   Иов,    Авраам,   Сара,    Исаак,   Иаков,   Моисей,    Аарон,   Мариам,    Иисус Навин,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Финеес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Пророки в Эпоху Судей и объединённого царства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Девора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Илий,  Анна, Самуил,  Давид,  Соломон, Гад 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Нафан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Ахия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Силомлянин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Письменные пророки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Великие пророки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Иезекииль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Иеремия, Исаия,     Даниил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Малые пророки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Аввакум,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Авдий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Аггей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Амос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Захария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Иоиль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Иона,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Малахия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Михей, Наум,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Софония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Другие пророки Израиля и Иудеи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Илия, Елисей,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Олдама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DA32-E583-4997-821A-083C617487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5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852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5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17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56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169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51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78F22-2CDA-42C5-BCE2-CF4B15C9B0B3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44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1EC7-C52D-488A-A65F-B666EACD4F44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F274-DFD9-4985-A118-56F533C18378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CCAA-C02C-491F-84E9-CE152C2AF052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258A-E1B7-4829-9CF1-0DD01487652C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5E8-DC6A-48F2-9870-8C8E73C32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93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47A-1D8A-4ABE-8154-5F32DC548410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B250-601F-42A7-8EDD-6F0429E22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07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340B-F26E-46A6-8507-1040879DFBF6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6536-EDF8-4E78-829D-45BC57F49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32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DC88-77A0-4891-BEBB-959B4F680D4F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30D9-C6E6-454D-8811-88FF3907E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1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6666-6CFF-4AB1-B3CD-A08D7F3226CD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5636B-5DA0-4113-8E15-BF99E72DD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15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D3EE-5EE4-4384-95B6-BF316FAA06D3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BB85-3E26-4940-A21A-5728327F1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13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5630-6A69-40B5-B0E7-838DBE22ACB5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BBE9-A8A3-4216-95DF-47242318C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1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99FA-095C-42C5-8528-AE13DDA44C20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D40D-6987-4774-BCC6-160D509D3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76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4D06-8F93-429D-9A8B-65604F4AC911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C962-29F7-4E90-9F8A-B60E1263CAAC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C394-BBA7-4673-879A-4B28BD5FB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26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30EF-D785-4260-924F-B8437CEDAE6C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12F7-001D-4427-8147-888D91F6E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54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22BD-326B-48B8-B09B-85DA1E6EF414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79A1-D9EB-44AA-BB39-2A532D112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1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80B4-29F2-4A46-8252-91E6D11AAE71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933A-D344-463D-8145-654705FDDE25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EA0F-1314-44CE-B338-EE009BD94444}" type="datetime1">
              <a:rPr lang="ru-RU" smtClean="0"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C7C8-4762-40C0-BD90-405C36E3C457}" type="datetime1">
              <a:rPr lang="ru-RU" smtClean="0"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972-4CEA-4D11-AF0B-665AD1337EDE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392-C9D5-4CF8-A973-57A6F9FD5F7E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F57A-8751-43FE-8053-A580012A271D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7616-B561-4906-93FD-D11EC9A5DAFD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6A10F18-239A-40A1-9AFE-F92AB4A225B3}" type="datetime1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7B8004F-7C18-46BC-B9D6-F4E5D0651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1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7;&#1088;&#1091;&#1089;&#1072;&#1083;&#1080;&#1084;.&#1057;&#1090;&#1077;&#1085;&#1072;%20&#1087;&#1083;&#1072;&#1095;&#1072;..wmv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hyperlink" Target="videoplayback%20(1)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Program%20Files%20(x86)\&#1054;&#1073;&#1088;&#1072;&#1079;&#1086;&#1074;&#1072;&#1085;&#1080;&#1077;-&#1052;&#1077;&#1076;&#1080;&#1072;\&#1054;&#1089;&#1085;&#1086;&#1074;&#1099;%20&#1084;&#1080;&#1088;&#1086;&#1074;&#1099;&#1093;%20&#1088;&#1077;&#1083;&#1080;&#1075;&#1080;&#1086;&#1079;&#1085;&#1099;&#1093;%20&#1082;&#1091;&#1083;&#1100;&#1090;&#1091;&#1088;" TargetMode="Externa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openxmlformats.org/officeDocument/2006/relationships/hyperlink" Target="&#1089;&#1080;&#1084;&#1074;&#1086;&#1083;&#1099;%20&#1080;&#1091;&#1076;&#1072;&#1080;&#1079;&#1084;&#1072;.pptx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&#1057;&#1080;&#1085;&#1072;&#1075;&#1086;&#1075;&#1072;.pptx" TargetMode="Externa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8.wdp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8.gif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91;&#1076;&#1072;&#1080;&#1079;&#1084;.%20&#1050;&#1088;&#1072;&#1090;&#1082;&#1086;.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TA\Desktop\&#1064;&#1082;&#1086;&#1083;&#1072;\5%20&#1082;&#1083;&#1072;&#1089;&#1089;%20&#1054;&#1044;&#1053;&#1050;&#1053;&#1056;\15%20&#1091;&#1088;&#1086;&#1082;%20&#1054;&#1044;&#1053;&#1050;\&#1091;&#1088;&#1086;&#1082;%2015.pptx#-1,1,&#1055;&#1088;&#1077;&#1079;&#1077;&#1085;&#1090;&#1072;&#1094;&#1080;&#1103; 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64008">
            <a:off x="-236078" y="2310636"/>
            <a:ext cx="9672926" cy="136207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cap="none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Иудаизм и культура</a:t>
            </a:r>
            <a:endParaRPr lang="ru-RU" sz="8000" cap="none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7772400" cy="70809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урок 14 ОДНКНР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10F-36B9-4018-8B33-80D2BC87091A}" type="datetime1">
              <a:rPr lang="ru-RU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17.12.2016</a:t>
            </a:fld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3" descr="D:\Диана\блог\Презы фото\tora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913234"/>
            <a:ext cx="3815900" cy="34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иана\блог\Презы фото\tora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7895" l="9091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63" y="3011250"/>
            <a:ext cx="3781013" cy="30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Диана\блог\Презы фото\image00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971066" cy="30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5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9E3-E4DE-48FC-A621-AC572BE4D043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D019-7AFF-4E4C-80F1-473CB2DDFCD0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4477-90B9-48A0-AEF4-343007AB638D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06857" y="6062503"/>
            <a:ext cx="4892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Стена Плача в Иерусалиме</a:t>
            </a:r>
            <a:endParaRPr kumimoji="0" lang="ru-RU" sz="1800" b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85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67B3-CABF-4CD7-9939-2BC2D8BEB466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80312" y="57420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88808" y="6171229"/>
            <a:ext cx="9108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  <a:cs typeface="+mj-cs"/>
              </a:rPr>
              <a:t>Текст десяти заповедей по Синодальному переводу Библии.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  <a:cs typeface="+mj-cs"/>
              </a:rPr>
              <a:t>См. сноска. + Различие христианства и иудаизма видеосюжет.</a:t>
            </a:r>
            <a:br>
              <a:rPr lang="ru-RU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  <a:cs typeface="+mj-cs"/>
              </a:rPr>
            </a:br>
            <a:endParaRPr lang="ru-RU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8" name="Содержимое 9" descr="75055045_mtn__Prazdnik_SHavuot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 bwMode="auto">
          <a:xfrm>
            <a:off x="0" y="0"/>
            <a:ext cx="72152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Рисунок 8" descr="63338-171960-Commandmentsjpg-620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133" y="130561"/>
            <a:ext cx="4786314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50930" y="4667696"/>
            <a:ext cx="39463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Заповеди даны людям от Бога через пророка Моисея.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223067" y="4155661"/>
            <a:ext cx="4352945" cy="1928826"/>
          </a:xfrm>
          <a:prstGeom prst="wedgeEllipseCallout">
            <a:avLst>
              <a:gd name="adj1" fmla="val 50226"/>
              <a:gd name="adj2" fmla="val -60422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СКРИЖАЛИ – каменные плиты.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-18437" y="2573336"/>
            <a:ext cx="4929190" cy="3714752"/>
          </a:xfrm>
          <a:prstGeom prst="wedgeEllipseCallout">
            <a:avLst>
              <a:gd name="adj1" fmla="val 40178"/>
              <a:gd name="adj2" fmla="val -47565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ЗАПОВЕДИ – правила установленные для людей Богом.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205704" y="3808395"/>
            <a:ext cx="4929222" cy="2500330"/>
          </a:xfrm>
          <a:prstGeom prst="wedgeEllipseCallout">
            <a:avLst>
              <a:gd name="adj1" fmla="val -34829"/>
              <a:gd name="adj2" fmla="val -57374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ЗАВЕТ –договор людей с Богом.</a:t>
            </a:r>
          </a:p>
        </p:txBody>
      </p:sp>
      <p:pic>
        <p:nvPicPr>
          <p:cNvPr id="2050" name="Picture 2" descr="http://s2.thingpic.com/images/9g/SqGb2xBr9WjcNkzxY5ThjfKm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" y="108770"/>
            <a:ext cx="9053882" cy="61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24" y="5757853"/>
            <a:ext cx="1301062" cy="124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A088-2D3E-4A63-A02C-99A533D45C38}" type="datetime1">
              <a:rPr lang="ru-RU" smtClean="0"/>
              <a:t>17.12.2016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Иудейская история в произведениях живописи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		</a:t>
            </a:r>
            <a:r>
              <a:rPr lang="ru-RU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Евреи создали богатую самобытную культуру и обогатили культуру многих народов. Иудейская история – неисчерпаемый кладезь сюжетов для произведений живописи. Полотна, посвященные библейским сюжетам, написаны рукой выдающихся мастеров живописи. Они являются частью мировой и российской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559075693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1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А.Тыранов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Моисей, опускаемый матерью на воды Нила. 1842г.</a:t>
            </a:r>
          </a:p>
        </p:txBody>
      </p:sp>
      <p:pic>
        <p:nvPicPr>
          <p:cNvPr id="3074" name="Picture 2" descr="&amp;Tcy;&amp;ycy;&amp;rcy;&amp;acy;&amp;ncy;&amp;ocy;&amp;vcy; &amp;Acy;&amp;lcy;&amp;iecy;&amp;kcy;&amp;scy;&amp;iecy;&amp;jcy; &amp;Vcy;&amp;acy;&amp;scy;&amp;icy;&amp;lcy;&amp;softcy;&amp;iecy;&amp;vcy;&amp;icy;&amp;chcy;. &amp;Mcy;&amp;ocy;&amp;icy;&amp;scy;&amp;iecy;&amp;jcy;, &amp;ocy;&amp;pcy;&amp;ucy;&amp;scy;&amp;kcy;&amp;acy;&amp;iecy;&amp;mcy;&amp;ycy;&amp;jcy; &amp;mcy;&amp;acy;&amp;tcy;&amp;iecy;&amp;rcy;&amp;softcy;&amp;yucy; &amp;ncy;&amp;acy; &amp;vcy;&amp;ocy;&amp;dcy;&amp;ycy; &amp;Ncy;&amp;i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63315"/>
            <a:ext cx="6840760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2743039"/>
      </p:ext>
    </p:extLst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Питер Брейгель. Вавилонская башня. 1563г.</a:t>
            </a:r>
          </a:p>
        </p:txBody>
      </p:sp>
      <p:pic>
        <p:nvPicPr>
          <p:cNvPr id="11266" name="Picture 2" descr="http://www.art-spb.ru/upload/good_image/brueg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04" y="609564"/>
            <a:ext cx="8064791" cy="609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59" y="4747118"/>
            <a:ext cx="2397004" cy="1954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811" y="5649109"/>
            <a:ext cx="162549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с.114-115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0848"/>
            <a:ext cx="2510408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36688">
            <a:off x="7426722" y="3066885"/>
            <a:ext cx="16254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с.119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53162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 </a:t>
            </a:r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Д.Флавицкий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Иакова продают своего брата Иосифа .1855г.</a:t>
            </a:r>
          </a:p>
        </p:txBody>
      </p:sp>
      <p:pic>
        <p:nvPicPr>
          <p:cNvPr id="7170" name="Picture 2" descr="http://www.nearyou.ru/0Galery/pick/fla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691912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9" y="4996453"/>
            <a:ext cx="2116351" cy="173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3074" y="5661248"/>
            <a:ext cx="162549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с.115-116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655541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Шарль </a:t>
            </a:r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Тевенен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Иосиф и его братья в Египте</a:t>
            </a:r>
          </a:p>
        </p:txBody>
      </p:sp>
      <p:pic>
        <p:nvPicPr>
          <p:cNvPr id="9218" name="Picture 2" descr="&amp;Dcy;&amp;zhcy;&amp;ocy;&amp;zcy;&amp;iecy;&amp;fcy;, &amp;pcy;&amp;rcy;&amp;icy;&amp;zcy;&amp;ncy;&amp;acy;&amp;ncy;&amp;ncy;&amp;ycy;&amp;jcy; &amp;bcy;&amp;rcy;&amp;acy;&amp;tcy;&amp;softcy;&amp;yacy;&amp;mcy;&amp;icy;. &amp;SHcy;&amp;acy;&amp;rcy;&amp;lcy;&amp;softcy; &amp;Tcy;&amp;iecy;&amp;vcy;&amp;iecy;&amp;ncy;&amp;i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6" y="634082"/>
            <a:ext cx="7581887" cy="60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66" y="4903534"/>
            <a:ext cx="2397004" cy="1954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7972" y="5754963"/>
            <a:ext cx="162549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с.116-117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992960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4559" y="6500729"/>
            <a:ext cx="2133600" cy="365125"/>
          </a:xfrm>
        </p:spPr>
        <p:txBody>
          <a:bodyPr/>
          <a:lstStyle/>
          <a:p>
            <a:fld id="{34E53972-4CEA-4D11-AF0B-665AD1337EDE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6" descr="http://900igr.net/datai/istorija/Vostok-Drevnij/0004-004-Karta-Drevnego-Vosto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" y="0"/>
            <a:ext cx="913378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4674096" cy="3300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4476300"/>
            <a:ext cx="169402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См.</a:t>
            </a:r>
          </a:p>
          <a:p>
            <a:r>
              <a:rPr lang="ru-RU" sz="2800" b="1" dirty="0">
                <a:ln/>
                <a:solidFill>
                  <a:srgbClr val="C000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?? с.109</a:t>
            </a:r>
          </a:p>
        </p:txBody>
      </p:sp>
      <p:sp>
        <p:nvSpPr>
          <p:cNvPr id="7" name="TextBox 6"/>
          <p:cNvSpPr txBox="1"/>
          <p:nvPr/>
        </p:nvSpPr>
        <p:spPr>
          <a:xfrm rot="19876992">
            <a:off x="6704062" y="5098744"/>
            <a:ext cx="274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Вспомни: ты это уже знаешь</a:t>
            </a:r>
          </a:p>
        </p:txBody>
      </p:sp>
      <p:pic>
        <p:nvPicPr>
          <p:cNvPr id="8" name="Picture 4" descr="http://900igr.net/datai/istorija/Drevnjaja-Mesopotamija/0015-012-4.-Vostochnoe-Sredizemnom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" y="0"/>
            <a:ext cx="5425880" cy="566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85" y="5661248"/>
            <a:ext cx="548727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C000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</a:rPr>
              <a:t>Когда на Руси появились первые иудейские общины?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3627" y="6223524"/>
            <a:ext cx="3830751" cy="590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file"/>
              </a:rPr>
              <a:t>CD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file"/>
              </a:rPr>
              <a:t> – ОМРК урок 18-19: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file"/>
              </a:rPr>
              <a:t> Атлас. Интерактивные модели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7" y="0"/>
            <a:ext cx="3751732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Определите местоположение Палестины во время зарождения иудаизма.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-74255"/>
            <a:ext cx="548727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  <a:effectLst>
                  <a:glow rad="241300">
                    <a:schemeClr val="bg1">
                      <a:alpha val="60000"/>
                    </a:schemeClr>
                  </a:glow>
                </a:effectLst>
              </a:rPr>
              <a:t>1) Возникновение иудаизма.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15" y="757472"/>
            <a:ext cx="2116351" cy="1735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9525" y="1712402"/>
            <a:ext cx="19951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См.с.109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898776" cy="11430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Ф.Завьялов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Самсон разрушает храм филистимлян. 1836г.</a:t>
            </a:r>
          </a:p>
        </p:txBody>
      </p:sp>
      <p:pic>
        <p:nvPicPr>
          <p:cNvPr id="23554" name="Picture 2" descr="http://religion-art.ru/gal9/4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296" y="0"/>
            <a:ext cx="4932040" cy="6845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60" y="4581128"/>
            <a:ext cx="2397004" cy="1954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5418" y="5733256"/>
            <a:ext cx="16254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с.118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31299"/>
      </p:ext>
    </p:extLst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3" y="738802"/>
            <a:ext cx="3635896" cy="114300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Орацио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Джантилески</a:t>
            </a:r>
            <a:r>
              <a:rPr lang="ru-RU" sz="24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Давид с головой Голиафа</a:t>
            </a:r>
          </a:p>
        </p:txBody>
      </p:sp>
      <p:pic>
        <p:nvPicPr>
          <p:cNvPr id="25602" name="Picture 2" descr="&amp;Dcy;&amp;acy;&amp;vcy;&amp;icy;&amp;dcy;. &amp;Ocy;&amp;rcy;&amp;acy;&amp;tscy;&amp;icy;&amp;ocy; &amp;Dcy;&amp;zhcy;&amp;iecy;&amp;ncy;&amp;tcy;&amp;icy;&amp;lcy;&amp;iecy;&amp;s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789" y="0"/>
            <a:ext cx="54472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2" y="2212036"/>
            <a:ext cx="2397004" cy="1954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44" y="3068960"/>
            <a:ext cx="162549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с.118-119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2" y="4293096"/>
            <a:ext cx="2660956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036688">
            <a:off x="1093475" y="5250685"/>
            <a:ext cx="16254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с.119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2640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44"/>
            <a:ext cx="6300192" cy="101122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3) Священное писание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76" y="925761"/>
            <a:ext cx="5004048" cy="592518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Тана́х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תַּנַ"ךְ‎) — принятое в иврите название еврейского Священного писания (в христианской традиции практически полностью соответствует — Ветхому Завету).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Слово «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ТаНаХ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представляет собой акроним (начальные буквы) названий трёх разделов еврейского Священного Писания:</a:t>
            </a:r>
          </a:p>
          <a:p>
            <a:pPr marL="0" indent="0"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Тора́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תּוֹרָה‎)  — Пятикнижие Моисея</a:t>
            </a:r>
          </a:p>
          <a:p>
            <a:pPr marL="0" indent="0">
              <a:spcBef>
                <a:spcPts val="0"/>
              </a:spcBef>
            </a:pP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Невии́м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נְבִיאִים‎)  — Пророки</a:t>
            </a:r>
          </a:p>
          <a:p>
            <a:pPr marL="0" indent="0">
              <a:spcBef>
                <a:spcPts val="0"/>
              </a:spcBef>
            </a:pP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Ктуви́м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כְּתוּבִים‎)  — Писания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Агиографы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F7D7-A7FE-415D-8B79-18C17CE73B21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 descr="ТЕЛЕГРАФ Наука - страница 36 - Каталог интернет-СМИ на Joinf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677666">
            <a:off x="4374943" y="418259"/>
            <a:ext cx="4688981" cy="3861048"/>
          </a:xfrm>
          <a:prstGeom prst="rect">
            <a:avLst/>
          </a:prstGeom>
          <a:noFill/>
        </p:spPr>
      </p:pic>
      <p:pic>
        <p:nvPicPr>
          <p:cNvPr id="7" name="Picture 3" descr="D:\Диана\блог\Презы фото\Jud0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6" y="3473000"/>
            <a:ext cx="2701745" cy="337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72" y="4803488"/>
            <a:ext cx="2116351" cy="1735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8926" y="5817005"/>
            <a:ext cx="19951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См.с.111</a:t>
            </a:r>
            <a:endParaRPr lang="ru-RU" sz="2800" b="1" dirty="0">
              <a:ln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2" y="-7550"/>
            <a:ext cx="9252520" cy="1143000"/>
          </a:xfrm>
        </p:spPr>
        <p:txBody>
          <a:bodyPr>
            <a:noAutofit/>
          </a:bodyPr>
          <a:lstStyle/>
          <a:p>
            <a:r>
              <a:rPr lang="ru-RU" sz="6600" b="1" spc="50" dirty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032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</a:rPr>
              <a:t>ДОМАШНЕЕ ЗАДАНИЕ: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926651" y="5991225"/>
            <a:ext cx="2133600" cy="365125"/>
          </a:xfrm>
        </p:spPr>
        <p:txBody>
          <a:bodyPr/>
          <a:lstStyle/>
          <a:p>
            <a:fld id="{4869C7C8-4762-40C0-BD90-405C36E3C457}" type="datetime1">
              <a:rPr lang="ru-RU" smtClean="0"/>
              <a:t>17.12.2016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845" y="963142"/>
            <a:ext cx="9144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с.109-119</a:t>
            </a:r>
          </a:p>
          <a:p>
            <a:pPr marL="685800" indent="-6858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с.119 </a:t>
            </a:r>
            <a:r>
              <a:rPr lang="ru-RU" sz="3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ветхозаветным сюжетам</a:t>
            </a: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Сообщения-презентации по иудаизму и буддизму </a:t>
            </a:r>
            <a:r>
              <a:rPr lang="ru-RU" sz="3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парах):</a:t>
            </a:r>
            <a:endParaRPr lang="ru-RU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93020"/>
            <a:ext cx="9540552" cy="4462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Самые популярные символы иудаизма.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Синагога.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Еврейский календарь.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Буддийские священные сооружения: ступа.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Пещерные храмы у буддистов.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Буддийская архитектура: пагода.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Буддийская скульптура.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Буддийский монастырь.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танка.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Буддийский календарь.</a:t>
            </a:r>
          </a:p>
          <a:p>
            <a:pPr marL="514350" indent="-514350">
              <a:buFont typeface="+mj-lt"/>
              <a:buAutoNum type="arabicParenR"/>
            </a:pPr>
            <a:endParaRPr lang="ru-RU" sz="3200" b="1" dirty="0">
              <a:ln/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3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300037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Один из внешних символов иудаизма с XIX века — 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шестиконечная Звезда Давида</a:t>
            </a:r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7985" y="3770399"/>
            <a:ext cx="6000760" cy="3071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Более древним символом иудаизма является </a:t>
            </a:r>
            <a:r>
              <a:rPr lang="ru-RU" sz="3000" b="1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семисвечник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</a:t>
            </a:r>
            <a:r>
              <a:rPr lang="ru-RU" sz="3000" b="1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Менора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который, согласно Библии и традиции, стоял в Скинии и Иерусалимском храме.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1194384"/>
            <a:ext cx="2483768" cy="259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7D71-2DE3-496D-A9B0-06463C158FBF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5585"/>
            <a:ext cx="8640743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7625" marR="47625"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Самые популярные символы иудаизма</a:t>
            </a:r>
          </a:p>
        </p:txBody>
      </p:sp>
      <p:pic>
        <p:nvPicPr>
          <p:cNvPr id="9218" name="Picture 2" descr="http://worldartsme.com/?module=images&amp;act=download&amp;url=7-branch-menorah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00372"/>
            <a:ext cx="3528392" cy="35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orldartsme.com/?module=images&amp;act=download&amp;url=7-branch-menorah-clipar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23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8766"/>
            <a:ext cx="3528392" cy="38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37" y="554949"/>
            <a:ext cx="1219201" cy="13204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185736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Флаг </a:t>
            </a:r>
            <a:b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000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Государства Израиля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1"/>
            <a:ext cx="5329214" cy="3071810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Герб</a:t>
            </a:r>
          </a:p>
          <a:p>
            <a:pPr algn="ctr"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Государства Израиля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86380" y="1887972"/>
            <a:ext cx="3857620" cy="49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86380" cy="379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E862-166C-4547-83EA-6382D8AD06A5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2986"/>
            <a:ext cx="5112568" cy="11430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4) Синагога.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65774" y="1248972"/>
            <a:ext cx="6260649" cy="484632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Иудеи собираются для молитвы в помещениях, называемых</a:t>
            </a:r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СИНАГОГАМИ</a:t>
            </a:r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Это помещение нельзя называть храмом, так как храм у них существовал лишь один, но был разрушен. От него осталась лишь Стена Плача в Иерусалиме. </a:t>
            </a:r>
          </a:p>
          <a:p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Религиозные общины иудеев возглавляют </a:t>
            </a:r>
            <a:r>
              <a:rPr lang="ru-RU" sz="2800" b="1" u="sng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РАВВИНЫ</a:t>
            </a:r>
            <a:r>
              <a:rPr lang="ru-RU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imes New Roman" pitchFamily="18" charset="0"/>
              </a:rPr>
              <a:t> – знатоки религиозных традиций. Они же и разрешают споры между верующими.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858559"/>
            <a:ext cx="3444552" cy="299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Synagogue-Buda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0"/>
            <a:ext cx="3377680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 (10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858602">
            <a:off x="5930759" y="2460856"/>
            <a:ext cx="2281228" cy="1295927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59" y="105972"/>
            <a:ext cx="1219201" cy="13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107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7168-BA2A-40F8-8BE7-5ADF02CFE8AE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3424" y="1916832"/>
            <a:ext cx="747057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Храм снова стал местом жертвоприношений, то синагога предоставила всем возможность для изучения Торы (Закона). Моисеев Закон ограничивал поле деятельности жреческого (священнического) сословия; задачу толкования Торы приняли на себя ученые книжники («</a:t>
            </a:r>
            <a:r>
              <a:rPr lang="ru-RU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соферим</a:t>
            </a:r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972-4CEA-4D11-AF0B-665AD1337EDE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2986"/>
            <a:ext cx="7272808" cy="1143000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5) </a:t>
            </a:r>
            <a:r>
              <a:rPr lang="ru-RU" b="1" dirty="0">
                <a:ln/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Еврейский календарь.</a:t>
            </a:r>
          </a:p>
          <a:p>
            <a:endParaRPr lang="ru-RU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67680"/>
            <a:ext cx="5851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Еврейский календарь </a:t>
            </a:r>
          </a:p>
          <a:p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err="1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</a:t>
            </a:r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‏</a:t>
            </a:r>
            <a:r>
              <a:rPr lang="he-IL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הלוח העברי‏‎, </a:t>
            </a:r>
            <a:r>
              <a:rPr lang="ru-RU" sz="2400" dirty="0" err="1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халуах</a:t>
            </a:r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ха-</a:t>
            </a:r>
            <a:r>
              <a:rPr lang="ru-RU" sz="2400" dirty="0" err="1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иври</a:t>
            </a:r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 — </a:t>
            </a:r>
          </a:p>
          <a:p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ежегодный календарь евреев, официальный календарь в Израиле (наряду с григорианским).</a:t>
            </a:r>
            <a:r>
              <a:rPr lang="ru-RU" sz="2400" dirty="0">
                <a:ln w="0"/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</a:t>
            </a:r>
            <a:endParaRPr lang="ru-RU" sz="2400" dirty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hranive.ru/wp-content/uploads/2013/03/israel_y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176464" cy="4084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oklot.ru/templates/newimg/original/081162e7651fa198c69da131ddcc607f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837"/>
            <a:ext cx="4762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bn-tv.ru/rodnoy/files/2015/04/TNtPdkAx_V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236497"/>
            <a:ext cx="4857750" cy="323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972-4CEA-4D11-AF0B-665AD1337EDE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074" name="Picture 2" descr="http://www.eurotourne.ru/jewish-holid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489654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tromeridian.su/kalendar/image/evreiskii-go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17"/>
            <a:ext cx="9144000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ranive.ru/wp-content/uploads/2013/03/israel_yea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917"/>
            <a:ext cx="7488832" cy="6784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dzagodom.com/wp-content/uploads/2016/10/sevreysprazvds2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322"/>
            <a:ext cx="7488831" cy="68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C889-6783-4567-9471-C084C0DD31D9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2" descr="http://xn--80aaqeebab5b7ajadoj8a9h.xn--p1ai/uploads/images/maps/isr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" y="548680"/>
            <a:ext cx="4216457" cy="6078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12828" y="188640"/>
            <a:ext cx="5231172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b="1" dirty="0" err="1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Иудаи́зм</a:t>
            </a:r>
            <a:r>
              <a:rPr lang="ru-RU" sz="3200" b="1" dirty="0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ru-RU" sz="3200" b="1" dirty="0" err="1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иуде́йство</a:t>
            </a:r>
            <a:r>
              <a:rPr lang="ru-RU" sz="3200" b="1" dirty="0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3200" dirty="0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(др.-греч. </a:t>
            </a:r>
            <a:r>
              <a:rPr lang="ru-RU" sz="3200" dirty="0" err="1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Ἰουδ</a:t>
            </a:r>
            <a:r>
              <a:rPr lang="ru-RU" sz="3200" dirty="0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αϊσμός), «иудейская религия» (от названия колена Иуды, давшее название Иудейскому царству, а затем, начиная с эпохи Второго Храма, стало общим названием еврейского народа — ивр. </a:t>
            </a:r>
            <a:r>
              <a:rPr lang="ru-RU" sz="3200" dirty="0" err="1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יהודה</a:t>
            </a:r>
            <a:r>
              <a:rPr lang="ru-RU" sz="3200" dirty="0">
                <a:solidFill>
                  <a:srgbClr val="FFBD47">
                    <a:lumMod val="10000"/>
                  </a:srgb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‎) — религиозное, национальное и этическое мировоззрение еврейского народа, самая древняя из трёх основных монотеистических религий человечества.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05571" y="231596"/>
            <a:ext cx="4895257" cy="612475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Иудаизм</a:t>
            </a:r>
            <a:r>
              <a:rPr lang="ru-RU" sz="2800" dirty="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переводе с древнееврейского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яхудут</a:t>
            </a:r>
            <a:r>
              <a:rPr lang="ru-RU" sz="2800" dirty="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 жители древней Иудеи – ныне Израиль. Это национальная религия евреев. Характерной чертой иудаизма, отличающего его от религий других народов, является </a:t>
            </a:r>
            <a:r>
              <a:rPr lang="ru-RU" sz="2800" b="1" u="sng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монотеизм</a:t>
            </a:r>
            <a:r>
              <a:rPr lang="ru-RU" sz="2800" dirty="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вера в Единого Бога. На основе иудаизма зародились две другие  мировые религии: это </a:t>
            </a:r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христианство и ислам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4" y="595879"/>
            <a:ext cx="4536504" cy="56019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2204864"/>
            <a:ext cx="3800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2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/>
                <a:cs typeface="Arial"/>
              </a:rPr>
              <a:t>МОНОТЕИЗМ</a:t>
            </a:r>
            <a:r>
              <a:rPr lang="ru-RU" altLang="ru-RU" sz="3200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/>
                <a:cs typeface="Arial"/>
              </a:rPr>
              <a:t> - религиозное представление и учение о существовании Единого Бога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Кроссворд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6056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7944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2492896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249289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84168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80112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76056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67944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1916832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191683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134076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134076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41567" y="133867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134076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63888" y="1340768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59832" y="42210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76056" y="36450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36450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67944" y="36450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306896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67944" y="306896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51720" y="306896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306896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59832" y="306896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63888" y="5373216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63888" y="4797152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63888" y="4221088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63888" y="3645024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63888" y="3068960"/>
            <a:ext cx="50405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48064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5373216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67944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51720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555776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59832" y="5373216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67944" y="47971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55775" y="4785279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076056" y="42210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42210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67944" y="42210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23528" y="6021288"/>
            <a:ext cx="8568952" cy="68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Аббревиатура нашего предмета.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61864" y="6038600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Религия, появившаяся во 2 тысячелетии до н.э. в Палестине.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34353" y="6038600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Страна, где появилась религия, от которой произошли христианство и ислам.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-17167" y="5972672"/>
            <a:ext cx="9144000" cy="8368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Древесное растение с прямым гладким стволом и пучком листьев на верхушке, которые растут на территории Палестины.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59679" y="6066992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Главная книга иудеев.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95830" y="6038600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Житель древней Палестины.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23528" y="6056584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Иудейское царство расположено у берегов Средиземного…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34353" y="6037656"/>
            <a:ext cx="8640960" cy="648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Главный дом, где евреи учатся читать и понимать Тору.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549007" y="1339069"/>
            <a:ext cx="504056" cy="5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1" name="Таблица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21868"/>
              </p:ext>
            </p:extLst>
          </p:nvPr>
        </p:nvGraphicFramePr>
        <p:xfrm>
          <a:off x="2051720" y="1356928"/>
          <a:ext cx="3024336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6021988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416344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24586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51591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809916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11166849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50408"/>
                  </a:ext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08077"/>
              </p:ext>
            </p:extLst>
          </p:nvPr>
        </p:nvGraphicFramePr>
        <p:xfrm>
          <a:off x="3059832" y="1918999"/>
          <a:ext cx="3518050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12">
                  <a:extLst>
                    <a:ext uri="{9D8B030D-6E8A-4147-A177-3AD203B41FA5}">
                      <a16:colId xmlns:a16="http://schemas.microsoft.com/office/drawing/2014/main" val="26021988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416344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24586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51591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809916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11166849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val="3471345225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50408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4140"/>
              </p:ext>
            </p:extLst>
          </p:nvPr>
        </p:nvGraphicFramePr>
        <p:xfrm>
          <a:off x="2555776" y="2484018"/>
          <a:ext cx="4536507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6021988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416344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24586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51591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809916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111668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4253779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97674812"/>
                    </a:ext>
                  </a:extLst>
                </a:gridCol>
                <a:gridCol w="504059">
                  <a:extLst>
                    <a:ext uri="{9D8B030D-6E8A-4147-A177-3AD203B41FA5}">
                      <a16:colId xmlns:a16="http://schemas.microsoft.com/office/drawing/2014/main" val="2908398880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504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2133"/>
              </p:ext>
            </p:extLst>
          </p:nvPr>
        </p:nvGraphicFramePr>
        <p:xfrm>
          <a:off x="2052809" y="3055988"/>
          <a:ext cx="3024336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9104229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026717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219919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950309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996132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4428522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188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53781"/>
              </p:ext>
            </p:extLst>
          </p:nvPr>
        </p:nvGraphicFramePr>
        <p:xfrm>
          <a:off x="3562798" y="3648406"/>
          <a:ext cx="2017312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8">
                  <a:extLst>
                    <a:ext uri="{9D8B030D-6E8A-4147-A177-3AD203B41FA5}">
                      <a16:colId xmlns:a16="http://schemas.microsoft.com/office/drawing/2014/main" val="3521991900"/>
                    </a:ext>
                  </a:extLst>
                </a:gridCol>
                <a:gridCol w="504328">
                  <a:extLst>
                    <a:ext uri="{9D8B030D-6E8A-4147-A177-3AD203B41FA5}">
                      <a16:colId xmlns:a16="http://schemas.microsoft.com/office/drawing/2014/main" val="349503097"/>
                    </a:ext>
                  </a:extLst>
                </a:gridCol>
                <a:gridCol w="504602">
                  <a:extLst>
                    <a:ext uri="{9D8B030D-6E8A-4147-A177-3AD203B41FA5}">
                      <a16:colId xmlns:a16="http://schemas.microsoft.com/office/drawing/2014/main" val="4199613215"/>
                    </a:ext>
                  </a:extLst>
                </a:gridCol>
                <a:gridCol w="504054">
                  <a:extLst>
                    <a:ext uri="{9D8B030D-6E8A-4147-A177-3AD203B41FA5}">
                      <a16:colId xmlns:a16="http://schemas.microsoft.com/office/drawing/2014/main" val="194428522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188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04580"/>
              </p:ext>
            </p:extLst>
          </p:nvPr>
        </p:nvGraphicFramePr>
        <p:xfrm>
          <a:off x="3053064" y="4224470"/>
          <a:ext cx="2527046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24">
                  <a:extLst>
                    <a:ext uri="{9D8B030D-6E8A-4147-A177-3AD203B41FA5}">
                      <a16:colId xmlns:a16="http://schemas.microsoft.com/office/drawing/2014/main" val="21026717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219919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9503097"/>
                    </a:ext>
                  </a:extLst>
                </a:gridCol>
                <a:gridCol w="526770">
                  <a:extLst>
                    <a:ext uri="{9D8B030D-6E8A-4147-A177-3AD203B41FA5}">
                      <a16:colId xmlns:a16="http://schemas.microsoft.com/office/drawing/2014/main" val="4199613215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194428522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1887"/>
                  </a:ext>
                </a:extLst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3053063" y="4806375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22270"/>
              </p:ext>
            </p:extLst>
          </p:nvPr>
        </p:nvGraphicFramePr>
        <p:xfrm>
          <a:off x="2555775" y="4803337"/>
          <a:ext cx="2022992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25">
                  <a:extLst>
                    <a:ext uri="{9D8B030D-6E8A-4147-A177-3AD203B41FA5}">
                      <a16:colId xmlns:a16="http://schemas.microsoft.com/office/drawing/2014/main" val="39104229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026717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21991900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349503097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/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1887"/>
                  </a:ext>
                </a:extLst>
              </a:tr>
            </a:tbl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24328"/>
              </p:ext>
            </p:extLst>
          </p:nvPr>
        </p:nvGraphicFramePr>
        <p:xfrm>
          <a:off x="2041567" y="5371193"/>
          <a:ext cx="4104909" cy="53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34">
                  <a:extLst>
                    <a:ext uri="{9D8B030D-6E8A-4147-A177-3AD203B41FA5}">
                      <a16:colId xmlns:a16="http://schemas.microsoft.com/office/drawing/2014/main" val="3910422982"/>
                    </a:ext>
                  </a:extLst>
                </a:gridCol>
                <a:gridCol w="512255">
                  <a:extLst>
                    <a:ext uri="{9D8B030D-6E8A-4147-A177-3AD203B41FA5}">
                      <a16:colId xmlns:a16="http://schemas.microsoft.com/office/drawing/2014/main" val="2102671782"/>
                    </a:ext>
                  </a:extLst>
                </a:gridCol>
                <a:gridCol w="512255">
                  <a:extLst>
                    <a:ext uri="{9D8B030D-6E8A-4147-A177-3AD203B41FA5}">
                      <a16:colId xmlns:a16="http://schemas.microsoft.com/office/drawing/2014/main" val="3521991900"/>
                    </a:ext>
                  </a:extLst>
                </a:gridCol>
                <a:gridCol w="512253">
                  <a:extLst>
                    <a:ext uri="{9D8B030D-6E8A-4147-A177-3AD203B41FA5}">
                      <a16:colId xmlns:a16="http://schemas.microsoft.com/office/drawing/2014/main" val="349503097"/>
                    </a:ext>
                  </a:extLst>
                </a:gridCol>
                <a:gridCol w="512253">
                  <a:extLst>
                    <a:ext uri="{9D8B030D-6E8A-4147-A177-3AD203B41FA5}">
                      <a16:colId xmlns:a16="http://schemas.microsoft.com/office/drawing/2014/main" val="2125132850"/>
                    </a:ext>
                  </a:extLst>
                </a:gridCol>
                <a:gridCol w="512253">
                  <a:extLst>
                    <a:ext uri="{9D8B030D-6E8A-4147-A177-3AD203B41FA5}">
                      <a16:colId xmlns:a16="http://schemas.microsoft.com/office/drawing/2014/main" val="1569039385"/>
                    </a:ext>
                  </a:extLst>
                </a:gridCol>
                <a:gridCol w="512253">
                  <a:extLst>
                    <a:ext uri="{9D8B030D-6E8A-4147-A177-3AD203B41FA5}">
                      <a16:colId xmlns:a16="http://schemas.microsoft.com/office/drawing/2014/main" val="275113496"/>
                    </a:ext>
                  </a:extLst>
                </a:gridCol>
                <a:gridCol w="512253">
                  <a:extLst>
                    <a:ext uri="{9D8B030D-6E8A-4147-A177-3AD203B41FA5}">
                      <a16:colId xmlns:a16="http://schemas.microsoft.com/office/drawing/2014/main" val="1164515102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1887"/>
                  </a:ext>
                </a:extLst>
              </a:tr>
            </a:tbl>
          </a:graphicData>
        </a:graphic>
      </p:graphicFrame>
      <p:sp>
        <p:nvSpPr>
          <p:cNvPr id="3" name="Управляющая кнопка: в конец 2">
            <a:hlinkClick r:id="rId3" action="ppaction://hlinkpres?slideindex=1&amp;slidetitle=Презентация PowerPoint" highlightClick="1"/>
          </p:cNvPr>
          <p:cNvSpPr/>
          <p:nvPr/>
        </p:nvSpPr>
        <p:spPr>
          <a:xfrm>
            <a:off x="8116446" y="4970028"/>
            <a:ext cx="826392" cy="824822"/>
          </a:xfrm>
          <a:prstGeom prst="actionButtonEnd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4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build="allAtOnce" animBg="1"/>
      <p:bldP spid="74" grpId="0" animBg="1"/>
      <p:bldP spid="74" grpId="1" build="allAtOnce" animBg="1"/>
      <p:bldP spid="75" grpId="0" animBg="1"/>
      <p:bldP spid="75" grpId="1" build="allAtOnce" animBg="1"/>
      <p:bldP spid="76" grpId="0" animBg="1"/>
      <p:bldP spid="76" grpId="1" build="allAtOnce" animBg="1"/>
      <p:bldP spid="77" grpId="0" animBg="1"/>
      <p:bldP spid="77" grpId="1" build="allAtOnce" animBg="1"/>
      <p:bldP spid="78" grpId="0" animBg="1"/>
      <p:bldP spid="78" grpId="1" build="allAtOnce" animBg="1"/>
      <p:bldP spid="79" grpId="0" animBg="1"/>
      <p:bldP spid="79" grpId="1" build="allAtOnce" animBg="1"/>
      <p:bldP spid="80" grpId="0" animBg="1"/>
      <p:bldP spid="80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972-4CEA-4D11-AF0B-665AD1337EDE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146" name="Picture 2" descr="http://www.ordodeus.ru/Yah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30" y="-99392"/>
            <a:ext cx="3892970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103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Представления древних евреев о Едином Боге складывались в течение длительного исторического периода (ХIХ - II вв. до н. э.). Этот период получил название «библейский» и включил  в себя эпоху патриархов (праотцов) еврейского народа. </a:t>
            </a:r>
          </a:p>
        </p:txBody>
      </p:sp>
      <p:pic>
        <p:nvPicPr>
          <p:cNvPr id="6148" name="Picture 4" descr="http://logosinfo.org/wp-content/uploads/2015/08/a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20" y="-47372"/>
            <a:ext cx="4572000" cy="3833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065886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повествует предание, самым первым иудеем был патриарх Авраам, который заключил с Богом священный союз - "завет" или брит. Авраам дал обещание, что он и его потомки будут хранить верность Богу и в доказательство этому исполнять его заповеди - нормы поведения, которые отличают человека, почитающего истинного Бога. </a:t>
            </a:r>
          </a:p>
        </p:txBody>
      </p:sp>
      <p:pic>
        <p:nvPicPr>
          <p:cNvPr id="6150" name="Picture 6" descr="http://uralprosvet.ru/userfiles/CPSH/Metodicheski_kabinet/2_got/urok7/kartinki/image_(1)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4663" r="10514" b="9804"/>
          <a:stretch/>
        </p:blipFill>
        <p:spPr bwMode="auto">
          <a:xfrm>
            <a:off x="0" y="0"/>
            <a:ext cx="9115467" cy="68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aatteduh.com/wp-content/uploads/2015/05/Abrah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4" y="1517119"/>
            <a:ext cx="8267328" cy="4633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2"/>
          <p:cNvSpPr>
            <a:spLocks noGrp="1"/>
          </p:cNvSpPr>
          <p:nvPr>
            <p:ph type="dt" sz="quarter" idx="10"/>
          </p:nvPr>
        </p:nvSpPr>
        <p:spPr>
          <a:xfrm>
            <a:off x="0" y="6381750"/>
            <a:ext cx="15001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5FEE5-C7A4-4E85-ACD3-29D28812DB2A}" type="datetime1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17.12.2016</a:t>
            </a:fld>
            <a:endParaRPr kumimoji="0" lang="ru-RU" altLang="ru-RU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DDAA-CFDD-4DD5-896B-20F9B6EFC57B}" type="slidenum">
              <a: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787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</a:rPr>
              <a:t>По преданию, город Иерусалим был воздвигнут на том самом холме, где праотец Авраам собирался принести в жертву Богу своего сына Исаака, но тот был чудесно спасен.</a:t>
            </a:r>
            <a:r>
              <a:rPr kumimoji="0" lang="ru-RU" sz="18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960346"/>
            <a:ext cx="896448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tihi.ru/pics/2016/01/25/5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962886"/>
            <a:ext cx="8964488" cy="5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20480" cy="6126163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мнению историков, этого единственного Бога евреи называли именем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Яхве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этим именем Бог открывает себя человеку. Значение этого имени связано с глаголом «Быть».</a:t>
            </a:r>
          </a:p>
          <a:p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Переводится имя Яхве как свидетельство Бога о самом себе.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</a:t>
            </a:r>
            <a:r>
              <a:rPr lang="ru-RU" sz="24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есмь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т.е. существующий.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747" y="5085184"/>
            <a:ext cx="9036496" cy="3787514"/>
          </a:xfrm>
        </p:spPr>
        <p:txBody>
          <a:bodyPr>
            <a:noAutofit/>
          </a:bodyPr>
          <a:lstStyle/>
          <a:p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Богословы считают, что иудаизм исповедовали уже первые люди: Адам и Ева. Следовательно, время сотворения мира и человека было одновременно и временем возникновения иудаизма.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maetos.com/wp/wp-content/uploads/2012/1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333"/>
            <a:ext cx="3957301" cy="509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8654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D0-3BBA-49A7-95B4-1EED49FA66FC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" y="-33137"/>
            <a:ext cx="9144000" cy="6641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116632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  <a:cs typeface="+mj-cs"/>
              </a:rPr>
              <a:t>Иудаизм как религия – важнейший элемент еврейской цивилизации. Благодаря сознанию своей религиозной избранности и особого предназначения своего народа еврейство смогло выжить в условиях, когда оно не раз утрачивало свою национально-политическую идентичность. 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C92E-2268-4876-B52C-16BD91679813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16632"/>
            <a:ext cx="4143372" cy="685800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три исторических периода в развитии иудаизма : 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храмовый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(в период существования Иерусалимского храма), 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талмудический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и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раввинистический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 VI века по настоящее время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9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C6F3-9DCF-4BF5-AFFE-C4C3B018C09B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1434</Words>
  <Application>Microsoft Office PowerPoint</Application>
  <PresentationFormat>Экран (4:3)</PresentationFormat>
  <Paragraphs>220</Paragraphs>
  <Slides>30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Narrow</vt:lpstr>
      <vt:lpstr>Calibri</vt:lpstr>
      <vt:lpstr>Monotype Corsiva</vt:lpstr>
      <vt:lpstr>Tahoma</vt:lpstr>
      <vt:lpstr>Times New Roman</vt:lpstr>
      <vt:lpstr>Wingdings</vt:lpstr>
      <vt:lpstr>Тема Office</vt:lpstr>
      <vt:lpstr>Оформление по умолчанию</vt:lpstr>
      <vt:lpstr>Иудаизм и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2) Иудейская история в произведениях живописи</vt:lpstr>
      <vt:lpstr>А.Тыранов.  Моисей, опускаемый матерью на воды Нила. 1842г.</vt:lpstr>
      <vt:lpstr>Питер Брейгель. Вавилонская башня. 1563г.</vt:lpstr>
      <vt:lpstr>К. Д.Флавицкий.  Дети Иакова продают своего брата Иосифа .1855г.</vt:lpstr>
      <vt:lpstr>Шарль Тевенен. Иосиф и его братья в Египте</vt:lpstr>
      <vt:lpstr>Ф.Завьялов.  Самсон разрушает храм филистимлян. 1836г.</vt:lpstr>
      <vt:lpstr>Орацио Джантилески.  Давид с головой Голиафа</vt:lpstr>
      <vt:lpstr>3) Священное писание</vt:lpstr>
      <vt:lpstr>ДОМАШНЕЕ ЗАДАНИЕ:</vt:lpstr>
      <vt:lpstr>Один из внешних символов иудаизма с XIX века — шестиконечная Звезда Давида.</vt:lpstr>
      <vt:lpstr>Флаг  Государства Израиля</vt:lpstr>
      <vt:lpstr>4) Синагога.</vt:lpstr>
      <vt:lpstr>Презентация PowerPoint</vt:lpstr>
      <vt:lpstr>Презентация PowerPoint</vt:lpstr>
      <vt:lpstr>Презентация PowerPoint</vt:lpstr>
      <vt:lpstr>Кроссворд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RTA</cp:lastModifiedBy>
  <cp:revision>83</cp:revision>
  <dcterms:modified xsi:type="dcterms:W3CDTF">2016-12-17T19:38:50Z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1054162</vt:lpwstr>
  </property>
  <property fmtid="{D5CDD505-2E9C-101B-9397-08002B2CF9AE}" pid="3" name="NXPowerLiteVersion">
    <vt:lpwstr>D4.1.4</vt:lpwstr>
  </property>
</Properties>
</file>